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2496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7B0F-C220-411C-BBAD-AEF94AB0E4AC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FEB4-CCE4-44E4-B754-0904F2185A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57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7B0F-C220-411C-BBAD-AEF94AB0E4AC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FEB4-CCE4-44E4-B754-0904F2185A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89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7B0F-C220-411C-BBAD-AEF94AB0E4AC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FEB4-CCE4-44E4-B754-0904F2185A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445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7B0F-C220-411C-BBAD-AEF94AB0E4AC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FEB4-CCE4-44E4-B754-0904F2185A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82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7B0F-C220-411C-BBAD-AEF94AB0E4AC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FEB4-CCE4-44E4-B754-0904F2185A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771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7B0F-C220-411C-BBAD-AEF94AB0E4AC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FEB4-CCE4-44E4-B754-0904F2185A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010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7B0F-C220-411C-BBAD-AEF94AB0E4AC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FEB4-CCE4-44E4-B754-0904F2185A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57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7B0F-C220-411C-BBAD-AEF94AB0E4AC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FEB4-CCE4-44E4-B754-0904F2185A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031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7B0F-C220-411C-BBAD-AEF94AB0E4AC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FEB4-CCE4-44E4-B754-0904F2185A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480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7B0F-C220-411C-BBAD-AEF94AB0E4AC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FEB4-CCE4-44E4-B754-0904F2185A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05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7B0F-C220-411C-BBAD-AEF94AB0E4AC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FEB4-CCE4-44E4-B754-0904F2185A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8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27B0F-C220-411C-BBAD-AEF94AB0E4AC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1FEB4-CCE4-44E4-B754-0904F2185A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7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934" y="7151407"/>
            <a:ext cx="869251" cy="800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366374" y="0"/>
            <a:ext cx="3429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8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algn="r"/>
            <a:r>
              <a:rPr lang="en-US" sz="800" b="0" i="0" u="none" strike="noStrike" baseline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4400" b="0" i="1" u="none" strike="noStrike" baseline="0" dirty="0" err="1" smtClean="0">
                <a:solidFill>
                  <a:srgbClr val="C29C54"/>
                </a:solidFill>
                <a:latin typeface="Arial"/>
              </a:rPr>
              <a:t>Certificat</a:t>
            </a:r>
            <a:r>
              <a:rPr lang="en-US" b="0" i="1" u="none" strike="noStrike" baseline="0" dirty="0" smtClean="0">
                <a:solidFill>
                  <a:srgbClr val="C29C54"/>
                </a:solidFill>
                <a:latin typeface="Arial"/>
              </a:rPr>
              <a:t> </a:t>
            </a:r>
            <a:endParaRPr lang="en-US" b="0" i="0" u="none" strike="noStrike" baseline="0" dirty="0" smtClean="0">
              <a:solidFill>
                <a:srgbClr val="C29C54"/>
              </a:solidFill>
              <a:latin typeface="Arial"/>
            </a:endParaRPr>
          </a:p>
          <a:p>
            <a:pPr algn="r"/>
            <a:r>
              <a:rPr lang="en-US" b="0" i="0" u="none" strike="noStrike" baseline="0" dirty="0" smtClean="0">
                <a:solidFill>
                  <a:srgbClr val="C29C54"/>
                </a:solidFill>
                <a:latin typeface="Arial"/>
              </a:rPr>
              <a:t>  Certificate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92794" y="951855"/>
            <a:ext cx="14430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/>
              <a:t>N° 2018/78861.2</a:t>
            </a:r>
            <a:endParaRPr lang="en-US" sz="1400" b="1" dirty="0"/>
          </a:p>
        </p:txBody>
      </p:sp>
      <p:sp>
        <p:nvSpPr>
          <p:cNvPr id="6" name="Rectangle 5"/>
          <p:cNvSpPr/>
          <p:nvPr/>
        </p:nvSpPr>
        <p:spPr>
          <a:xfrm>
            <a:off x="98630" y="971600"/>
            <a:ext cx="6696744" cy="6237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0" i="0" u="none" strike="noStrike" baseline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fr-FR" sz="1100" b="1" i="0" u="none" strike="noStrike" baseline="0" dirty="0" smtClean="0">
                <a:solidFill>
                  <a:srgbClr val="000000"/>
                </a:solidFill>
                <a:latin typeface="Arial"/>
              </a:rPr>
              <a:t>AFNOR Certification certifie que le système de management mis en place par : </a:t>
            </a:r>
            <a:endParaRPr lang="fr-FR" sz="11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en-US" sz="1000" b="0" i="1" u="none" strike="noStrike" baseline="0" dirty="0" smtClean="0">
                <a:solidFill>
                  <a:srgbClr val="000000"/>
                </a:solidFill>
                <a:latin typeface="Arial"/>
              </a:rPr>
              <a:t>AFNOR Certification certifies that the management system implemented by: </a:t>
            </a:r>
          </a:p>
          <a:p>
            <a:pPr algn="ctr"/>
            <a:r>
              <a:rPr lang="fr-FR" sz="3200" b="0" i="0" u="none" strike="noStrike" baseline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fr-FR" sz="1200" b="1" i="0" u="none" strike="noStrike" baseline="0" dirty="0" smtClean="0">
                <a:solidFill>
                  <a:srgbClr val="000000"/>
                </a:solidFill>
                <a:latin typeface="Arial"/>
              </a:rPr>
              <a:t>INSTITUT DE PHYSIQUE ET CHIMIE DES MATERIAUX DE STRASBOURG (IPCMS) </a:t>
            </a:r>
            <a:endParaRPr lang="fr-FR" sz="12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en-US" sz="1200" b="1" i="0" u="none" strike="noStrike" baseline="0" dirty="0" smtClean="0">
                <a:solidFill>
                  <a:srgbClr val="000000"/>
                </a:solidFill>
                <a:latin typeface="Arial"/>
              </a:rPr>
              <a:t>(UNIVERSITE DE STRASBOURG - CNRS) </a:t>
            </a:r>
            <a:endParaRPr lang="en-US" sz="12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en-US" sz="1000" b="1" i="0" u="none" strike="noStrike" baseline="0" dirty="0" smtClean="0">
                <a:solidFill>
                  <a:srgbClr val="000000"/>
                </a:solidFill>
                <a:latin typeface="Arial"/>
              </a:rPr>
              <a:t>pour les </a:t>
            </a:r>
            <a:r>
              <a:rPr lang="en-US" sz="1000" b="1" i="0" u="none" strike="noStrike" baseline="0" dirty="0" err="1" smtClean="0">
                <a:solidFill>
                  <a:srgbClr val="000000"/>
                </a:solidFill>
                <a:latin typeface="Arial"/>
              </a:rPr>
              <a:t>activités</a:t>
            </a:r>
            <a:r>
              <a:rPr lang="en-US" sz="1000" b="1" i="0" u="none" strike="noStrike" baseline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b="1" i="0" u="none" strike="noStrike" baseline="0" dirty="0" err="1" smtClean="0">
                <a:solidFill>
                  <a:srgbClr val="000000"/>
                </a:solidFill>
                <a:latin typeface="Arial"/>
              </a:rPr>
              <a:t>suivantes</a:t>
            </a:r>
            <a:r>
              <a:rPr lang="en-US" sz="1000" b="1" i="0" u="none" strike="noStrike" baseline="0" dirty="0" smtClean="0">
                <a:solidFill>
                  <a:srgbClr val="000000"/>
                </a:solidFill>
                <a:latin typeface="Arial"/>
              </a:rPr>
              <a:t> : </a:t>
            </a:r>
            <a:endParaRPr lang="en-US" sz="10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en-US" sz="1000" b="0" i="1" u="none" strike="noStrike" baseline="0" dirty="0" smtClean="0">
                <a:solidFill>
                  <a:srgbClr val="000000"/>
                </a:solidFill>
                <a:latin typeface="Arial"/>
              </a:rPr>
              <a:t>for the following activities: </a:t>
            </a:r>
          </a:p>
          <a:p>
            <a:pPr algn="ctr"/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fr-FR" sz="1400" b="1" i="0" u="none" strike="noStrike" baseline="0" dirty="0" smtClean="0">
                <a:solidFill>
                  <a:srgbClr val="000000"/>
                </a:solidFill>
                <a:latin typeface="Arial"/>
              </a:rPr>
              <a:t>MISE A DISPOSITION D'EQUIPEMENTS, REALISATION DE PRESTATIONS ET FORMATION DANS LES DOMAINES DE : </a:t>
            </a:r>
          </a:p>
          <a:p>
            <a:pPr marL="285750" indent="-285750" algn="ctr">
              <a:buFontTx/>
              <a:buChar char="-"/>
            </a:pPr>
            <a:r>
              <a:rPr lang="fr-FR" sz="1400" b="1" i="1" dirty="0" smtClean="0">
                <a:solidFill>
                  <a:srgbClr val="000000"/>
                </a:solidFill>
                <a:latin typeface="Arial"/>
              </a:rPr>
              <a:t>CARACTERISATION </a:t>
            </a:r>
            <a:r>
              <a:rPr lang="fr-FR" sz="1400" b="1" i="1" dirty="0">
                <a:solidFill>
                  <a:srgbClr val="000000"/>
                </a:solidFill>
                <a:latin typeface="Arial"/>
              </a:rPr>
              <a:t>STRUCTURALE ET ANALYTIQUE DE MATERIAUX A </a:t>
            </a:r>
            <a:r>
              <a:rPr lang="fr-FR" sz="1400" b="1" i="1" dirty="0" smtClean="0">
                <a:solidFill>
                  <a:srgbClr val="000000"/>
                </a:solidFill>
                <a:latin typeface="Arial"/>
              </a:rPr>
              <a:t>L'ECHELLE SUB </a:t>
            </a:r>
            <a:r>
              <a:rPr lang="fr-FR" sz="1400" b="1" i="1" dirty="0">
                <a:solidFill>
                  <a:srgbClr val="000000"/>
                </a:solidFill>
                <a:latin typeface="Arial"/>
              </a:rPr>
              <a:t>NANOMETRIQUE PAR MICROSCOPIE ELECTRONIQUE </a:t>
            </a:r>
            <a:r>
              <a:rPr lang="fr-FR" sz="1400" b="1" i="1" dirty="0" smtClean="0">
                <a:solidFill>
                  <a:srgbClr val="000000"/>
                </a:solidFill>
                <a:latin typeface="Arial"/>
              </a:rPr>
              <a:t>EN TRANSMISSION </a:t>
            </a:r>
            <a:r>
              <a:rPr lang="fr-FR" sz="1400" b="1" i="1" dirty="0">
                <a:solidFill>
                  <a:srgbClr val="000000"/>
                </a:solidFill>
                <a:latin typeface="Arial"/>
              </a:rPr>
              <a:t>(MET)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285750" indent="-285750" algn="ctr">
              <a:buFontTx/>
              <a:buChar char="-"/>
            </a:pPr>
            <a:endParaRPr lang="en-US" sz="11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en-US" sz="1400" b="1" u="none" strike="noStrike" baseline="0" dirty="0" smtClean="0">
                <a:solidFill>
                  <a:srgbClr val="000000"/>
                </a:solidFill>
                <a:latin typeface="Arial"/>
              </a:rPr>
              <a:t>PROVISION OF EQUIPMENT, SERVICES AND TRAINING COURSES IN: </a:t>
            </a:r>
          </a:p>
          <a:p>
            <a:pPr algn="ctr"/>
            <a:r>
              <a:rPr lang="en-US" sz="1400" b="1" i="1" u="none" strike="noStrike" baseline="0" dirty="0" smtClean="0">
                <a:solidFill>
                  <a:srgbClr val="000000"/>
                </a:solidFill>
                <a:latin typeface="Arial"/>
              </a:rPr>
              <a:t>- </a:t>
            </a:r>
            <a:r>
              <a:rPr lang="en-US" sz="1400" b="1" i="1" dirty="0">
                <a:solidFill>
                  <a:srgbClr val="000000"/>
                </a:solidFill>
                <a:latin typeface="Arial"/>
              </a:rPr>
              <a:t>STRUCTURAL AND ANALYTICAL CHARACTERISATION OF NANOSCALE </a:t>
            </a:r>
            <a:r>
              <a:rPr lang="en-US" sz="1400" b="1" i="1" dirty="0" smtClean="0">
                <a:solidFill>
                  <a:srgbClr val="000000"/>
                </a:solidFill>
                <a:latin typeface="Arial"/>
              </a:rPr>
              <a:t>MATERIALS BY </a:t>
            </a:r>
            <a:r>
              <a:rPr lang="en-US" sz="1400" b="1" i="1" dirty="0">
                <a:solidFill>
                  <a:srgbClr val="000000"/>
                </a:solidFill>
                <a:latin typeface="Arial"/>
              </a:rPr>
              <a:t>TRANSMISSION ELECTRON MICROSCOPY (TEM</a:t>
            </a:r>
            <a:r>
              <a:rPr lang="en-US" sz="1400" b="1" i="1" dirty="0" smtClean="0">
                <a:solidFill>
                  <a:srgbClr val="000000"/>
                </a:solidFill>
                <a:latin typeface="Arial"/>
              </a:rPr>
              <a:t>)</a:t>
            </a:r>
            <a:r>
              <a:rPr lang="en-US" sz="1600" b="1" i="1" u="none" strike="noStrike" baseline="0" dirty="0" smtClean="0">
                <a:solidFill>
                  <a:srgbClr val="000000"/>
                </a:solidFill>
                <a:latin typeface="Arial"/>
              </a:rPr>
              <a:t>. </a:t>
            </a:r>
            <a:endParaRPr lang="en-US" sz="16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r>
              <a:rPr lang="en-US" b="0" i="0" u="none" strike="noStrike" baseline="0" dirty="0" smtClean="0">
                <a:solidFill>
                  <a:srgbClr val="000000"/>
                </a:solidFill>
                <a:latin typeface="Arial"/>
              </a:rPr>
              <a:t>  </a:t>
            </a:r>
            <a:endParaRPr lang="en-US" dirty="0"/>
          </a:p>
          <a:p>
            <a:pPr algn="ctr"/>
            <a:r>
              <a:rPr lang="fr-FR" sz="1200" dirty="0"/>
              <a:t> </a:t>
            </a:r>
            <a:r>
              <a:rPr lang="fr-FR" sz="1200" b="1" dirty="0"/>
              <a:t>a été évalué et jugé conforme aux exigences requises par : </a:t>
            </a:r>
            <a:endParaRPr lang="fr-FR" sz="1200" dirty="0"/>
          </a:p>
          <a:p>
            <a:pPr algn="ctr"/>
            <a:r>
              <a:rPr lang="en-US" sz="1200" i="1" dirty="0"/>
              <a:t>has been assessed and found to meet the requirements of: </a:t>
            </a:r>
            <a:endParaRPr lang="en-US" sz="1200" i="1" dirty="0" smtClean="0"/>
          </a:p>
          <a:p>
            <a:pPr algn="ctr"/>
            <a:endParaRPr lang="en-US" sz="800" dirty="0"/>
          </a:p>
          <a:p>
            <a:pPr algn="ctr"/>
            <a:r>
              <a:rPr lang="en-US" sz="1600" b="1" dirty="0"/>
              <a:t>ISO 9001 : 2015 </a:t>
            </a:r>
            <a:endParaRPr lang="en-US" sz="1600" b="1" dirty="0" smtClean="0"/>
          </a:p>
          <a:p>
            <a:pPr algn="ctr"/>
            <a:endParaRPr lang="en-US" sz="800" dirty="0"/>
          </a:p>
          <a:p>
            <a:pPr algn="ctr"/>
            <a:r>
              <a:rPr lang="fr-FR" sz="1200" b="1" dirty="0"/>
              <a:t>et est déployé sur les sites suivants : </a:t>
            </a:r>
            <a:endParaRPr lang="fr-FR" sz="1200" dirty="0"/>
          </a:p>
          <a:p>
            <a:pPr algn="ctr"/>
            <a:r>
              <a:rPr lang="en-US" sz="1200" i="1" dirty="0"/>
              <a:t>and is developed on the following locations: </a:t>
            </a:r>
            <a:endParaRPr lang="en-US" sz="1200" dirty="0"/>
          </a:p>
          <a:p>
            <a:pPr algn="ctr"/>
            <a:r>
              <a:rPr lang="en-US" sz="1000" dirty="0"/>
              <a:t>  </a:t>
            </a:r>
          </a:p>
          <a:p>
            <a:pPr algn="ctr"/>
            <a:r>
              <a:rPr lang="en-US" sz="1200" b="1" dirty="0"/>
              <a:t>IPCMS UMR 7504 : 23 RUE DU LOESS FR-67037 STRASBOURG CEDEX 2 </a:t>
            </a:r>
            <a:endParaRPr lang="en-US" sz="1200" dirty="0"/>
          </a:p>
          <a:p>
            <a:pPr algn="ctr"/>
            <a:r>
              <a:rPr lang="en-US" sz="1200" dirty="0"/>
              <a:t>  </a:t>
            </a:r>
          </a:p>
          <a:p>
            <a:pPr>
              <a:lnSpc>
                <a:spcPts val="1100"/>
              </a:lnSpc>
            </a:pPr>
            <a:r>
              <a:rPr lang="fr-FR" sz="800" dirty="0"/>
              <a:t>Ce certificat est valable à compter du (année/mois/jour) </a:t>
            </a:r>
            <a:r>
              <a:rPr lang="fr-FR" sz="1000" dirty="0" smtClean="0"/>
              <a:t> 	</a:t>
            </a:r>
            <a:r>
              <a:rPr lang="en-US" sz="1200" b="1" dirty="0" smtClean="0"/>
              <a:t>2018-05-25</a:t>
            </a:r>
            <a:r>
              <a:rPr lang="en-US" sz="1000" b="1" dirty="0" smtClean="0"/>
              <a:t> </a:t>
            </a:r>
            <a:r>
              <a:rPr lang="en-US" sz="1000" dirty="0" smtClean="0"/>
              <a:t>		</a:t>
            </a:r>
            <a:r>
              <a:rPr lang="en-US" sz="800" dirty="0" err="1" smtClean="0"/>
              <a:t>jusqu'au</a:t>
            </a:r>
            <a:r>
              <a:rPr lang="en-US" sz="1000" dirty="0" smtClean="0"/>
              <a:t> 	</a:t>
            </a:r>
            <a:r>
              <a:rPr lang="en-US" sz="1200" b="1" dirty="0" smtClean="0"/>
              <a:t>2021-04-18</a:t>
            </a:r>
            <a:endParaRPr lang="fr-FR" sz="1200" dirty="0" smtClean="0"/>
          </a:p>
          <a:p>
            <a:pPr>
              <a:lnSpc>
                <a:spcPts val="1100"/>
              </a:lnSpc>
            </a:pPr>
            <a:r>
              <a:rPr lang="fr-FR" sz="800" i="1" dirty="0" smtClean="0"/>
              <a:t>This </a:t>
            </a:r>
            <a:r>
              <a:rPr lang="fr-FR" sz="800" i="1" dirty="0" err="1"/>
              <a:t>certificate</a:t>
            </a:r>
            <a:r>
              <a:rPr lang="fr-FR" sz="800" i="1" dirty="0"/>
              <a:t> </a:t>
            </a:r>
            <a:r>
              <a:rPr lang="fr-FR" sz="800" i="1" dirty="0" err="1"/>
              <a:t>is</a:t>
            </a:r>
            <a:r>
              <a:rPr lang="fr-FR" sz="800" i="1" dirty="0"/>
              <a:t> </a:t>
            </a:r>
            <a:r>
              <a:rPr lang="fr-FR" sz="800" i="1" dirty="0" err="1"/>
              <a:t>valid</a:t>
            </a:r>
            <a:r>
              <a:rPr lang="fr-FR" sz="800" i="1" dirty="0"/>
              <a:t> </a:t>
            </a:r>
            <a:r>
              <a:rPr lang="fr-FR" sz="800" i="1" dirty="0" err="1"/>
              <a:t>from</a:t>
            </a:r>
            <a:r>
              <a:rPr lang="fr-FR" sz="800" i="1" dirty="0"/>
              <a:t> (</a:t>
            </a:r>
            <a:r>
              <a:rPr lang="fr-FR" sz="800" i="1" dirty="0" err="1"/>
              <a:t>year</a:t>
            </a:r>
            <a:r>
              <a:rPr lang="fr-FR" sz="800" i="1" dirty="0"/>
              <a:t>/</a:t>
            </a:r>
            <a:r>
              <a:rPr lang="fr-FR" sz="800" i="1" dirty="0" err="1"/>
              <a:t>month</a:t>
            </a:r>
            <a:r>
              <a:rPr lang="fr-FR" sz="800" i="1" dirty="0"/>
              <a:t>/</a:t>
            </a:r>
            <a:r>
              <a:rPr lang="fr-FR" sz="800" i="1" dirty="0" err="1"/>
              <a:t>day</a:t>
            </a:r>
            <a:r>
              <a:rPr lang="fr-FR" sz="800" i="1" dirty="0"/>
              <a:t>) </a:t>
            </a:r>
            <a:r>
              <a:rPr lang="en-US" sz="800" dirty="0" smtClean="0"/>
              <a:t> </a:t>
            </a:r>
            <a:r>
              <a:rPr lang="en-US" sz="1200" dirty="0" smtClean="0"/>
              <a:t>	</a:t>
            </a:r>
            <a:r>
              <a:rPr lang="en-US" sz="1400" dirty="0" smtClean="0"/>
              <a:t> 	</a:t>
            </a:r>
            <a:r>
              <a:rPr lang="en-US" dirty="0" smtClean="0"/>
              <a:t>	</a:t>
            </a:r>
            <a:r>
              <a:rPr lang="en-US" sz="800" i="1" dirty="0" smtClean="0"/>
              <a:t>Until</a:t>
            </a:r>
            <a:endParaRPr lang="en-US" sz="8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1504940" y="7550456"/>
            <a:ext cx="41767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 smtClean="0"/>
          </a:p>
          <a:p>
            <a:pPr algn="ctr"/>
            <a:r>
              <a:rPr lang="en-US" sz="1200" dirty="0" smtClean="0"/>
              <a:t> </a:t>
            </a:r>
            <a:r>
              <a:rPr lang="en-US" sz="1200" b="1" dirty="0" smtClean="0"/>
              <a:t>Franck LEBEUGLE </a:t>
            </a:r>
            <a:endParaRPr lang="en-US" sz="1200" dirty="0" smtClean="0"/>
          </a:p>
          <a:p>
            <a:pPr algn="ctr"/>
            <a:r>
              <a:rPr lang="en-US" sz="1200" b="1" u="sng" dirty="0" err="1" smtClean="0"/>
              <a:t>Directeur</a:t>
            </a:r>
            <a:r>
              <a:rPr lang="en-US" sz="1200" b="1" u="sng" dirty="0" smtClean="0"/>
              <a:t> </a:t>
            </a:r>
            <a:r>
              <a:rPr lang="en-US" sz="1200" b="1" u="sng" dirty="0" err="1" smtClean="0"/>
              <a:t>Général</a:t>
            </a:r>
            <a:r>
              <a:rPr lang="en-US" sz="1200" b="1" u="sng" dirty="0" smtClean="0"/>
              <a:t> </a:t>
            </a:r>
            <a:r>
              <a:rPr lang="en-US" sz="1200" b="1" u="sng" dirty="0" err="1" smtClean="0"/>
              <a:t>d’AFNOR</a:t>
            </a:r>
            <a:r>
              <a:rPr lang="en-US" sz="1200" b="1" u="sng" dirty="0" smtClean="0"/>
              <a:t> Certification </a:t>
            </a:r>
            <a:endParaRPr lang="en-US" sz="1200" u="sng" dirty="0" smtClean="0"/>
          </a:p>
          <a:p>
            <a:pPr algn="ctr"/>
            <a:r>
              <a:rPr lang="en-US" sz="1200" i="1" dirty="0" smtClean="0"/>
              <a:t>Managing Director of AFNOR Certification 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12716" y="8797036"/>
            <a:ext cx="52164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700" b="0" i="0" u="none" strike="noStrike" baseline="0" dirty="0" smtClean="0">
                <a:solidFill>
                  <a:srgbClr val="4A0082"/>
                </a:solidFill>
                <a:latin typeface="Arial"/>
              </a:rPr>
              <a:t>11 rue Francis de </a:t>
            </a:r>
            <a:r>
              <a:rPr lang="fr-FR" sz="700" b="0" i="0" u="none" strike="noStrike" baseline="0" dirty="0" err="1" smtClean="0">
                <a:solidFill>
                  <a:srgbClr val="4A0082"/>
                </a:solidFill>
                <a:latin typeface="Arial"/>
              </a:rPr>
              <a:t>Pressensé</a:t>
            </a:r>
            <a:r>
              <a:rPr lang="fr-FR" sz="700" b="0" i="0" u="none" strike="noStrike" baseline="0" dirty="0" smtClean="0">
                <a:solidFill>
                  <a:srgbClr val="4A0082"/>
                </a:solidFill>
                <a:latin typeface="Arial"/>
              </a:rPr>
              <a:t> - 93571 La Plaine Saint-Denis Cedex - France - T. +33 (0)1 41 62 80 00 - F. +33 (0)1 49 17 90 00 SAS au capital de 18 187 000 € - 479 076 002 RCS Bobigny - </a:t>
            </a:r>
            <a:r>
              <a:rPr lang="fr-FR" sz="700" b="1" i="0" u="none" strike="noStrike" baseline="0" dirty="0" smtClean="0">
                <a:solidFill>
                  <a:srgbClr val="8A4512"/>
                </a:solidFill>
                <a:latin typeface="Arial"/>
              </a:rPr>
              <a:t>www.afnor.org </a:t>
            </a:r>
            <a:endParaRPr lang="en-US" sz="700" dirty="0"/>
          </a:p>
        </p:txBody>
      </p:sp>
      <p:sp>
        <p:nvSpPr>
          <p:cNvPr id="10" name="Rectangle 9"/>
          <p:cNvSpPr/>
          <p:nvPr/>
        </p:nvSpPr>
        <p:spPr>
          <a:xfrm>
            <a:off x="5751705" y="7969049"/>
            <a:ext cx="9334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600" dirty="0"/>
          </a:p>
          <a:p>
            <a:pPr algn="ctr"/>
            <a:r>
              <a:rPr lang="fr-FR" sz="600" dirty="0"/>
              <a:t> </a:t>
            </a:r>
            <a:r>
              <a:rPr lang="fr-FR" sz="600" i="1" dirty="0"/>
              <a:t>Flashez ce QR Code pour vérifier la validité du certificat </a:t>
            </a:r>
            <a:endParaRPr lang="fr-FR" sz="600" dirty="0"/>
          </a:p>
          <a:p>
            <a:pPr algn="ctr"/>
            <a:r>
              <a:rPr lang="en-US" sz="600" dirty="0"/>
              <a:t> 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60" y="101236"/>
            <a:ext cx="900000" cy="82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" t="4981" r="1972" b="7045"/>
          <a:stretch/>
        </p:blipFill>
        <p:spPr>
          <a:xfrm>
            <a:off x="2564903" y="7013381"/>
            <a:ext cx="2105864" cy="720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036648" y="8348354"/>
            <a:ext cx="4768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" b="0" i="0" u="none" strike="noStrike" baseline="0" dirty="0" smtClean="0">
                <a:solidFill>
                  <a:srgbClr val="000000"/>
                </a:solidFill>
                <a:latin typeface="Arial"/>
              </a:rPr>
              <a:t>Seul le certificat électronique, consultable sur </a:t>
            </a:r>
            <a:r>
              <a:rPr lang="fr-FR" sz="400" b="0" i="0" u="none" strike="noStrike" baseline="0" dirty="0" smtClean="0">
                <a:solidFill>
                  <a:srgbClr val="0000FF"/>
                </a:solidFill>
                <a:latin typeface="Arial"/>
              </a:rPr>
              <a:t>www.afnor.org</a:t>
            </a:r>
            <a:r>
              <a:rPr lang="fr-FR" sz="400" b="0" i="0" u="none" strike="noStrike" baseline="0" dirty="0" smtClean="0">
                <a:solidFill>
                  <a:srgbClr val="000000"/>
                </a:solidFill>
                <a:latin typeface="Arial"/>
              </a:rPr>
              <a:t>, fait foi en temps réel de la certification de l’organisme. </a:t>
            </a:r>
            <a:r>
              <a:rPr lang="fr-FR" sz="400" b="0" i="1" u="none" strike="noStrike" baseline="0" dirty="0" smtClean="0">
                <a:solidFill>
                  <a:srgbClr val="000000"/>
                </a:solidFill>
                <a:latin typeface="Arial"/>
              </a:rPr>
              <a:t>The </a:t>
            </a:r>
            <a:r>
              <a:rPr lang="fr-FR" sz="400" b="0" i="1" u="none" strike="noStrike" baseline="0" dirty="0" err="1" smtClean="0">
                <a:solidFill>
                  <a:srgbClr val="000000"/>
                </a:solidFill>
                <a:latin typeface="Arial"/>
              </a:rPr>
              <a:t>electronic</a:t>
            </a:r>
            <a:r>
              <a:rPr lang="fr-FR" sz="400" b="0" i="1" u="none" strike="noStrike" baseline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fr-FR" sz="400" b="0" i="1" u="none" strike="noStrike" baseline="0" dirty="0" err="1" smtClean="0">
                <a:solidFill>
                  <a:srgbClr val="000000"/>
                </a:solidFill>
                <a:latin typeface="Arial"/>
              </a:rPr>
              <a:t>certificate</a:t>
            </a:r>
            <a:r>
              <a:rPr lang="fr-FR" sz="400" b="0" i="1" u="none" strike="noStrike" baseline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fr-FR" sz="400" b="0" i="1" u="none" strike="noStrike" baseline="0" dirty="0" err="1" smtClean="0">
                <a:solidFill>
                  <a:srgbClr val="000000"/>
                </a:solidFill>
                <a:latin typeface="Arial"/>
              </a:rPr>
              <a:t>only</a:t>
            </a:r>
            <a:r>
              <a:rPr lang="fr-FR" sz="400" b="0" i="1" u="none" strike="noStrike" baseline="0" dirty="0" smtClean="0">
                <a:solidFill>
                  <a:srgbClr val="000000"/>
                </a:solidFill>
                <a:latin typeface="Arial"/>
              </a:rPr>
              <a:t>, </a:t>
            </a:r>
            <a:r>
              <a:rPr lang="fr-FR" sz="400" b="0" i="1" u="none" strike="noStrike" baseline="0" dirty="0" err="1" smtClean="0">
                <a:solidFill>
                  <a:srgbClr val="000000"/>
                </a:solidFill>
                <a:latin typeface="Arial"/>
              </a:rPr>
              <a:t>available</a:t>
            </a:r>
            <a:r>
              <a:rPr lang="fr-FR" sz="400" b="0" i="1" u="none" strike="noStrike" baseline="0" dirty="0" smtClean="0">
                <a:solidFill>
                  <a:srgbClr val="000000"/>
                </a:solidFill>
                <a:latin typeface="Arial"/>
              </a:rPr>
              <a:t> at </a:t>
            </a:r>
            <a:r>
              <a:rPr lang="fr-FR" sz="400" b="0" i="1" u="none" strike="noStrike" baseline="0" dirty="0" smtClean="0">
                <a:solidFill>
                  <a:srgbClr val="0000FF"/>
                </a:solidFill>
                <a:latin typeface="Arial"/>
              </a:rPr>
              <a:t>www.afnor.org</a:t>
            </a:r>
            <a:r>
              <a:rPr lang="fr-FR" sz="400" b="0" i="1" u="none" strike="noStrike" baseline="0" dirty="0" smtClean="0">
                <a:solidFill>
                  <a:srgbClr val="000000"/>
                </a:solidFill>
                <a:latin typeface="Arial"/>
              </a:rPr>
              <a:t>, </a:t>
            </a:r>
            <a:endParaRPr lang="fr-FR" sz="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en-US" sz="400" b="0" i="1" u="none" strike="noStrike" baseline="0" dirty="0" smtClean="0">
                <a:solidFill>
                  <a:srgbClr val="000000"/>
                </a:solidFill>
                <a:latin typeface="Arial"/>
              </a:rPr>
              <a:t>attests in real-time that the company is certified. </a:t>
            </a:r>
            <a:r>
              <a:rPr lang="en-US" sz="400" b="0" i="0" u="none" strike="noStrike" baseline="0" dirty="0" err="1" smtClean="0">
                <a:solidFill>
                  <a:srgbClr val="000000"/>
                </a:solidFill>
                <a:latin typeface="Arial"/>
              </a:rPr>
              <a:t>Accréditation</a:t>
            </a:r>
            <a:r>
              <a:rPr lang="en-US" sz="400" b="0" i="0" u="none" strike="noStrike" baseline="0" dirty="0" smtClean="0">
                <a:solidFill>
                  <a:srgbClr val="000000"/>
                </a:solidFill>
                <a:latin typeface="Arial"/>
              </a:rPr>
              <a:t> COFRAC n°4-0001, Certification de </a:t>
            </a:r>
            <a:r>
              <a:rPr lang="en-US" sz="400" b="0" i="0" u="none" strike="noStrike" baseline="0" dirty="0" err="1" smtClean="0">
                <a:solidFill>
                  <a:srgbClr val="000000"/>
                </a:solidFill>
                <a:latin typeface="Arial"/>
              </a:rPr>
              <a:t>Systèmes</a:t>
            </a:r>
            <a:r>
              <a:rPr lang="en-US" sz="400" b="0" i="0" u="none" strike="noStrike" baseline="0" dirty="0" smtClean="0">
                <a:solidFill>
                  <a:srgbClr val="000000"/>
                </a:solidFill>
                <a:latin typeface="Arial"/>
              </a:rPr>
              <a:t> de Management, </a:t>
            </a:r>
            <a:r>
              <a:rPr lang="en-US" sz="400" b="0" i="0" u="none" strike="noStrike" baseline="0" dirty="0" err="1" smtClean="0">
                <a:solidFill>
                  <a:srgbClr val="000000"/>
                </a:solidFill>
                <a:latin typeface="Arial"/>
              </a:rPr>
              <a:t>Portée</a:t>
            </a:r>
            <a:r>
              <a:rPr lang="en-US" sz="400" b="0" i="0" u="none" strike="noStrike" baseline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400" b="0" i="0" u="none" strike="noStrike" baseline="0" dirty="0" err="1" smtClean="0">
                <a:solidFill>
                  <a:srgbClr val="000000"/>
                </a:solidFill>
                <a:latin typeface="Arial"/>
              </a:rPr>
              <a:t>disponible</a:t>
            </a:r>
            <a:r>
              <a:rPr lang="en-US" sz="400" b="0" i="0" u="none" strike="noStrike" baseline="0" dirty="0" smtClean="0">
                <a:solidFill>
                  <a:srgbClr val="000000"/>
                </a:solidFill>
                <a:latin typeface="Arial"/>
              </a:rPr>
              <a:t> sur </a:t>
            </a:r>
            <a:r>
              <a:rPr lang="en-US" sz="400" b="0" i="0" u="none" strike="noStrike" baseline="0" dirty="0" smtClean="0">
                <a:solidFill>
                  <a:srgbClr val="0000FF"/>
                </a:solidFill>
                <a:latin typeface="Arial"/>
              </a:rPr>
              <a:t>www.cofrac.fr</a:t>
            </a:r>
            <a:r>
              <a:rPr lang="en-US" sz="400" b="0" i="0" u="none" strike="noStrike" baseline="0" dirty="0" smtClean="0">
                <a:solidFill>
                  <a:srgbClr val="000000"/>
                </a:solidFill>
                <a:latin typeface="Arial"/>
              </a:rPr>
              <a:t>. </a:t>
            </a:r>
          </a:p>
          <a:p>
            <a:pPr algn="ctr"/>
            <a:r>
              <a:rPr lang="en-US" sz="400" b="0" i="0" u="none" strike="noStrike" baseline="0" dirty="0" smtClean="0">
                <a:solidFill>
                  <a:srgbClr val="000000"/>
                </a:solidFill>
                <a:latin typeface="Arial"/>
              </a:rPr>
              <a:t>COFRAC </a:t>
            </a:r>
            <a:r>
              <a:rPr lang="en-US" sz="400" b="0" i="1" u="none" strike="noStrike" baseline="0" dirty="0" smtClean="0">
                <a:solidFill>
                  <a:srgbClr val="000000"/>
                </a:solidFill>
                <a:latin typeface="Arial"/>
              </a:rPr>
              <a:t>accreditation n°4-0001, Management Systems Certification, Scope available on </a:t>
            </a:r>
            <a:r>
              <a:rPr lang="en-US" sz="400" b="0" i="1" u="none" strike="noStrike" baseline="0" dirty="0" smtClean="0">
                <a:solidFill>
                  <a:srgbClr val="0000FF"/>
                </a:solidFill>
                <a:latin typeface="Arial"/>
              </a:rPr>
              <a:t>www.cofrac.fr </a:t>
            </a:r>
            <a:endParaRPr lang="en-US" sz="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fr-FR" sz="400" b="0" i="0" u="none" strike="noStrike" baseline="0" dirty="0" smtClean="0">
                <a:solidFill>
                  <a:srgbClr val="000000"/>
                </a:solidFill>
                <a:latin typeface="Arial"/>
              </a:rPr>
              <a:t>AFAQ est une marque déposée. </a:t>
            </a:r>
            <a:r>
              <a:rPr lang="fr-FR" sz="400" b="0" i="1" u="none" strike="noStrike" baseline="0" dirty="0" smtClean="0">
                <a:solidFill>
                  <a:srgbClr val="000000"/>
                </a:solidFill>
                <a:latin typeface="Arial"/>
              </a:rPr>
              <a:t>AFAQ </a:t>
            </a:r>
            <a:r>
              <a:rPr lang="fr-FR" sz="400" b="0" i="1" u="none" strike="noStrike" baseline="0" dirty="0" err="1" smtClean="0">
                <a:solidFill>
                  <a:srgbClr val="000000"/>
                </a:solidFill>
                <a:latin typeface="Arial"/>
              </a:rPr>
              <a:t>is</a:t>
            </a:r>
            <a:r>
              <a:rPr lang="fr-FR" sz="400" b="0" i="1" u="none" strike="noStrike" baseline="0" dirty="0" smtClean="0">
                <a:solidFill>
                  <a:srgbClr val="000000"/>
                </a:solidFill>
                <a:latin typeface="Arial"/>
              </a:rPr>
              <a:t> a </a:t>
            </a:r>
            <a:r>
              <a:rPr lang="fr-FR" sz="400" b="0" i="1" u="none" strike="noStrike" baseline="0" dirty="0" err="1" smtClean="0">
                <a:solidFill>
                  <a:srgbClr val="000000"/>
                </a:solidFill>
                <a:latin typeface="Arial"/>
              </a:rPr>
              <a:t>registered</a:t>
            </a:r>
            <a:r>
              <a:rPr lang="fr-FR" sz="400" b="0" i="1" u="none" strike="noStrike" baseline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fr-FR" sz="400" b="0" i="1" u="none" strike="noStrike" baseline="0" dirty="0" err="1" smtClean="0">
                <a:solidFill>
                  <a:srgbClr val="000000"/>
                </a:solidFill>
                <a:latin typeface="Arial"/>
              </a:rPr>
              <a:t>trademark</a:t>
            </a:r>
            <a:r>
              <a:rPr lang="fr-FR" sz="400" b="0" i="1" u="none" strike="noStrike" baseline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fr-FR" sz="400" b="0" i="0" u="none" strike="noStrike" baseline="0" dirty="0" smtClean="0">
                <a:solidFill>
                  <a:srgbClr val="000000"/>
                </a:solidFill>
                <a:latin typeface="Arial"/>
              </a:rPr>
              <a:t>- CERTI F 0956.7./11-2014 </a:t>
            </a:r>
          </a:p>
          <a:p>
            <a:pPr algn="ctr"/>
            <a:r>
              <a:rPr lang="en-US" sz="400" b="0" i="0" u="none" strike="noStrike" baseline="0" dirty="0" smtClean="0">
                <a:solidFill>
                  <a:srgbClr val="000000"/>
                </a:solidFill>
                <a:latin typeface="Arial"/>
              </a:rPr>
              <a:t>  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" t="12914" r="4861" b="12890"/>
          <a:stretch/>
        </p:blipFill>
        <p:spPr bwMode="auto">
          <a:xfrm>
            <a:off x="5297313" y="8744545"/>
            <a:ext cx="103724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80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</TotalTime>
  <Words>345</Words>
  <Application>Microsoft Office PowerPoint</Application>
  <PresentationFormat>Affichage à l'écran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HM</dc:creator>
  <cp:lastModifiedBy>Corinne,Ulhaq,dmons,ita</cp:lastModifiedBy>
  <cp:revision>13</cp:revision>
  <cp:lastPrinted>2018-06-01T14:01:16Z</cp:lastPrinted>
  <dcterms:created xsi:type="dcterms:W3CDTF">2018-05-31T14:55:59Z</dcterms:created>
  <dcterms:modified xsi:type="dcterms:W3CDTF">2021-02-05T11:24:46Z</dcterms:modified>
</cp:coreProperties>
</file>